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0" r:id="rId4"/>
    <p:sldId id="258" r:id="rId5"/>
    <p:sldId id="261" r:id="rId6"/>
    <p:sldId id="262" r:id="rId7"/>
    <p:sldId id="342" r:id="rId8"/>
    <p:sldId id="264" r:id="rId9"/>
    <p:sldId id="272" r:id="rId10"/>
    <p:sldId id="273" r:id="rId11"/>
    <p:sldId id="274" r:id="rId12"/>
    <p:sldId id="275" r:id="rId13"/>
    <p:sldId id="297" r:id="rId14"/>
    <p:sldId id="276" r:id="rId15"/>
    <p:sldId id="314" r:id="rId16"/>
    <p:sldId id="315" r:id="rId17"/>
    <p:sldId id="265" r:id="rId18"/>
    <p:sldId id="266" r:id="rId19"/>
    <p:sldId id="267" r:id="rId20"/>
    <p:sldId id="316" r:id="rId21"/>
    <p:sldId id="317" r:id="rId22"/>
    <p:sldId id="318" r:id="rId23"/>
    <p:sldId id="319" r:id="rId24"/>
    <p:sldId id="320" r:id="rId25"/>
    <p:sldId id="268" r:id="rId26"/>
    <p:sldId id="293" r:id="rId27"/>
    <p:sldId id="269" r:id="rId28"/>
    <p:sldId id="304" r:id="rId29"/>
    <p:sldId id="305" r:id="rId30"/>
    <p:sldId id="294" r:id="rId31"/>
    <p:sldId id="270" r:id="rId32"/>
    <p:sldId id="321" r:id="rId33"/>
    <p:sldId id="295" r:id="rId34"/>
    <p:sldId id="296" r:id="rId35"/>
    <p:sldId id="322" r:id="rId36"/>
    <p:sldId id="337" r:id="rId37"/>
    <p:sldId id="324" r:id="rId38"/>
    <p:sldId id="334" r:id="rId39"/>
    <p:sldId id="344" r:id="rId40"/>
    <p:sldId id="345" r:id="rId41"/>
    <p:sldId id="271" r:id="rId42"/>
    <p:sldId id="329" r:id="rId43"/>
    <p:sldId id="278" r:id="rId44"/>
    <p:sldId id="327" r:id="rId45"/>
    <p:sldId id="328" r:id="rId46"/>
    <p:sldId id="301" r:id="rId47"/>
    <p:sldId id="340" r:id="rId48"/>
    <p:sldId id="341" r:id="rId49"/>
    <p:sldId id="335" r:id="rId50"/>
    <p:sldId id="326" r:id="rId51"/>
    <p:sldId id="330" r:id="rId52"/>
    <p:sldId id="331" r:id="rId53"/>
    <p:sldId id="303" r:id="rId54"/>
    <p:sldId id="336" r:id="rId55"/>
    <p:sldId id="307" r:id="rId56"/>
    <p:sldId id="308" r:id="rId57"/>
    <p:sldId id="309" r:id="rId58"/>
    <p:sldId id="312" r:id="rId59"/>
    <p:sldId id="283" r:id="rId60"/>
    <p:sldId id="284" r:id="rId61"/>
    <p:sldId id="285" r:id="rId62"/>
    <p:sldId id="286" r:id="rId63"/>
    <p:sldId id="287" r:id="rId64"/>
    <p:sldId id="288" r:id="rId65"/>
    <p:sldId id="343" r:id="rId66"/>
    <p:sldId id="291" r:id="rId67"/>
    <p:sldId id="31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024"/>
    <p:restoredTop sz="94674"/>
  </p:normalViewPr>
  <p:slideViewPr>
    <p:cSldViewPr snapToGrid="0" snapToObjects="1">
      <p:cViewPr>
        <p:scale>
          <a:sx n="153" d="100"/>
          <a:sy n="153" d="100"/>
        </p:scale>
        <p:origin x="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20742-2568-DD43-937A-5955F620FE6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056D9-C3C2-2F4D-BA71-308F1C81A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summarize implicit grant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056D9-C3C2-2F4D-BA71-308F1C81A4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0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this help?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cannot send links with </a:t>
            </a:r>
            <a:r>
              <a:rPr lang="en-US" baseline="0" dirty="0" err="1" smtClean="0"/>
              <a:t>oauth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056D9-C3C2-2F4D-BA71-308F1C81A4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2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9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D80A-AB38-004A-A6B6-BB4B43483AEE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58D7-0EAF-984F-B09F-800CE61B1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Securing Integration with UAA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4"/>
            <a:ext cx="3108200" cy="323988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161006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callback#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46260" y="4578215"/>
            <a:ext cx="7460343" cy="203132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rgbClr val="A65700"/>
              </a:solidFill>
              <a:effectLst/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b="1" dirty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token 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window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location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hash</a:t>
            </a:r>
            <a:r>
              <a:rPr lang="en-US" dirty="0" err="1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split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0000E6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)[</a:t>
            </a:r>
            <a:r>
              <a:rPr lang="en-US" dirty="0" smtClean="0">
                <a:solidFill>
                  <a:srgbClr val="008C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>
                <a:solidFill>
                  <a:srgbClr val="80803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>
                <a:solidFill>
                  <a:srgbClr val="8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696969"/>
                </a:solidFill>
                <a:effectLst/>
                <a:latin typeface="Consolas" charset="0"/>
                <a:ea typeface="Consolas" charset="0"/>
                <a:cs typeface="Consolas" charset="0"/>
              </a:rPr>
              <a:t>// persist token and use in XHRs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lvl="1"/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b="1" dirty="0" smtClean="0">
                <a:solidFill>
                  <a:srgbClr val="800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script</a:t>
            </a:r>
            <a:r>
              <a:rPr lang="en-US" dirty="0" smtClean="0">
                <a:solidFill>
                  <a:srgbClr val="A657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2180026"/>
            <a:ext cx="7313830" cy="1861923"/>
            <a:chOff x="3462038" y="-30089"/>
            <a:chExt cx="7313830" cy="1861923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47038">
              <a:off x="3775618" y="354506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/new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3293" y="3236496"/>
            <a:ext cx="7000250" cy="2469990"/>
            <a:chOff x="6470692" y="-865414"/>
            <a:chExt cx="7000250" cy="2469990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70692" y="127248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text":"lorem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88" y="365125"/>
            <a:ext cx="7985770" cy="6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12543" y="3532448"/>
            <a:ext cx="7747957" cy="1938585"/>
            <a:chOff x="3249942" y="-569462"/>
            <a:chExt cx="7747957" cy="193858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3249942" y="-569462"/>
              <a:ext cx="6965417" cy="162614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782976">
              <a:off x="3997649" y="445793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exposed to the access token, can use it in unexpected ways</a:t>
            </a:r>
          </a:p>
          <a:p>
            <a:endParaRPr lang="en-US" dirty="0" smtClean="0"/>
          </a:p>
          <a:p>
            <a:r>
              <a:rPr lang="en-US" dirty="0" smtClean="0"/>
              <a:t>Stateless, no built-in session termination</a:t>
            </a:r>
          </a:p>
          <a:p>
            <a:endParaRPr lang="en-US" dirty="0"/>
          </a:p>
          <a:p>
            <a:r>
              <a:rPr lang="en-US" dirty="0" smtClean="0"/>
              <a:t>A better approach would be to use an authorization code grant </a:t>
            </a:r>
            <a:br>
              <a:rPr lang="en-US" dirty="0" smtClean="0"/>
            </a:br>
            <a:r>
              <a:rPr lang="en-US" dirty="0" smtClean="0"/>
              <a:t>(as long as there’s a browser at the end-user’ side)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3286385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7996" y="3850710"/>
            <a:ext cx="7238747" cy="1798717"/>
            <a:chOff x="3462038" y="1640595"/>
            <a:chExt cx="7238747" cy="1798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515982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89854" y="3850710"/>
            <a:ext cx="7252724" cy="1693278"/>
            <a:chOff x="3448061" y="1640595"/>
            <a:chExt cx="7252724" cy="169327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2448587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02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63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1622" y="1718681"/>
            <a:ext cx="1025740" cy="834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837" t="3414" r="22591" b="2610"/>
          <a:stretch/>
        </p:blipFill>
        <p:spPr>
          <a:xfrm>
            <a:off x="9163821" y="3918174"/>
            <a:ext cx="1362680" cy="12962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284376" y="3268376"/>
            <a:ext cx="10916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7850094" y="2343796"/>
            <a:ext cx="1424536" cy="1940009"/>
            <a:chOff x="8006238" y="2916196"/>
            <a:chExt cx="1356199" cy="1940009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8381780" y="2916196"/>
              <a:ext cx="907588" cy="924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006238" y="3840776"/>
              <a:ext cx="1356199" cy="53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381780" y="3843466"/>
              <a:ext cx="907588" cy="10127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284376" y="2364269"/>
            <a:ext cx="5913503" cy="9041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284376" y="3268376"/>
            <a:ext cx="59902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284376" y="3262996"/>
            <a:ext cx="5913503" cy="1020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3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6307" y="2180026"/>
            <a:ext cx="7000250" cy="1670684"/>
            <a:chOff x="3370349" y="-30089"/>
            <a:chExt cx="7000250" cy="1670684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37692" y="3303157"/>
            <a:ext cx="7291976" cy="1965734"/>
            <a:chOff x="2154465" y="-231638"/>
            <a:chExt cx="7291976" cy="196573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154465" y="256768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40507" y="5441333"/>
            <a:ext cx="3434158" cy="1411591"/>
            <a:chOff x="9244948" y="967727"/>
            <a:chExt cx="3434158" cy="141159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63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42492" y="3303157"/>
            <a:ext cx="7291976" cy="1938230"/>
            <a:chOff x="2459265" y="-231638"/>
            <a:chExt cx="7291976" cy="193823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459265" y="722243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0222" y="2269399"/>
            <a:ext cx="7021517" cy="1670684"/>
            <a:chOff x="3462038" y="-30089"/>
            <a:chExt cx="7021517" cy="1670684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76307" y="2182507"/>
            <a:ext cx="7000250" cy="1670684"/>
            <a:chOff x="3370349" y="-30089"/>
            <a:chExt cx="7000250" cy="1670684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479440"/>
              <a:ext cx="7000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2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76307" y="2182507"/>
            <a:ext cx="7000250" cy="1760667"/>
            <a:chOff x="3370349" y="-30089"/>
            <a:chExt cx="7000250" cy="176066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20488087">
              <a:off x="3370349" y="530249"/>
              <a:ext cx="70002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/new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text=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lorem+ipsum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3293" y="3236496"/>
            <a:ext cx="7000250" cy="2071552"/>
            <a:chOff x="6470692" y="-865414"/>
            <a:chExt cx="7000250" cy="2071552"/>
          </a:xfrm>
        </p:grpSpPr>
        <p:cxnSp>
          <p:nvCxnSpPr>
            <p:cNvPr id="18" name="Straight Arrow Connector 17"/>
            <p:cNvCxnSpPr>
              <a:stCxn id="20" idx="2"/>
            </p:cNvCxnSpPr>
            <p:nvPr/>
          </p:nvCxnSpPr>
          <p:spPr>
            <a:xfrm>
              <a:off x="9657532" y="-865414"/>
              <a:ext cx="1075273" cy="2071552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70692" y="127248"/>
              <a:ext cx="70002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api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/v1/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newPost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Authorization: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bearer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End-user is not exposed to the access token but rather to a </a:t>
            </a:r>
            <a:r>
              <a:rPr lang="en-US" b="1" dirty="0" smtClean="0"/>
              <a:t>temporary one time code</a:t>
            </a:r>
          </a:p>
          <a:p>
            <a:endParaRPr lang="en-US" dirty="0"/>
          </a:p>
          <a:p>
            <a:r>
              <a:rPr lang="en-US" dirty="0" smtClean="0"/>
              <a:t>End-user (bob) </a:t>
            </a:r>
            <a:r>
              <a:rPr lang="en-US" dirty="0" smtClean="0"/>
              <a:t>sees the cookie, the </a:t>
            </a:r>
            <a:r>
              <a:rPr lang="en-US" dirty="0" smtClean="0"/>
              <a:t>client (</a:t>
            </a:r>
            <a:r>
              <a:rPr lang="en-US" dirty="0" err="1" smtClean="0"/>
              <a:t>tfg.com</a:t>
            </a:r>
            <a:r>
              <a:rPr lang="en-US" dirty="0" smtClean="0"/>
              <a:t>) </a:t>
            </a:r>
            <a:r>
              <a:rPr lang="en-US" dirty="0" smtClean="0"/>
              <a:t>sees the token</a:t>
            </a:r>
          </a:p>
          <a:p>
            <a:endParaRPr lang="en-US" dirty="0"/>
          </a:p>
          <a:p>
            <a:r>
              <a:rPr lang="en-US" dirty="0" smtClean="0"/>
              <a:t>The client now gets to say when the end-user’s session ends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&amp;username=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password=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=password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Credentials Grant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Implementation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needs permissions </a:t>
            </a:r>
          </a:p>
          <a:p>
            <a:endParaRPr lang="en-US" dirty="0" smtClean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their customers to give up their credentials to all social networks</a:t>
            </a:r>
          </a:p>
          <a:p>
            <a:endParaRPr lang="en-US" dirty="0"/>
          </a:p>
          <a:p>
            <a:r>
              <a:rPr lang="en-US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dirty="0" smtClean="0"/>
              <a:t>® can ask Tweeter, Facebook and Instagram to give them administrative access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2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attacker want to act on behalf of victim users</a:t>
            </a:r>
          </a:p>
          <a:p>
            <a:endParaRPr lang="en-US" dirty="0"/>
          </a:p>
          <a:p>
            <a:r>
              <a:rPr lang="en-US" dirty="0" smtClean="0"/>
              <a:t>Stealing a </a:t>
            </a:r>
            <a:r>
              <a:rPr lang="en-US" b="1" dirty="0" smtClean="0"/>
              <a:t>token </a:t>
            </a:r>
            <a:r>
              <a:rPr lang="en-US" dirty="0" smtClean="0"/>
              <a:t>will grant the attacker access to the victim’s protected resources</a:t>
            </a:r>
          </a:p>
          <a:p>
            <a:pPr lvl="1"/>
            <a:endParaRPr lang="en-US" b="1" dirty="0"/>
          </a:p>
          <a:p>
            <a:r>
              <a:rPr lang="en-US" dirty="0" smtClean="0"/>
              <a:t>Stealing an </a:t>
            </a:r>
            <a:r>
              <a:rPr lang="en-US" b="1" dirty="0" smtClean="0"/>
              <a:t>authorization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  <a:r>
              <a:rPr lang="en-US" dirty="0" smtClean="0"/>
              <a:t> will grant the attacker a valid session as the victim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So, let’s </a:t>
            </a:r>
            <a:r>
              <a:rPr lang="en-US" dirty="0" smtClean="0"/>
              <a:t>revisit the OAuth Authorization Request: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79989" cy="5179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And try to tamper with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redirect_uri</a:t>
            </a:r>
            <a:r>
              <a:rPr lang="en-US" dirty="0" smtClean="0">
                <a:sym typeface="Wingdings"/>
              </a:rPr>
              <a:t> parameter: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&amp;scope=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happens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if the Authorization Server agrees to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redirect?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happens if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 victim clicks this as link?</a:t>
            </a:r>
          </a:p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This is called an OAuth open-redirect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this </a:t>
            </a:r>
            <a:r>
              <a:rPr lang="en-US" b="1" dirty="0" smtClean="0"/>
              <a:t>truly</a:t>
            </a:r>
            <a:r>
              <a:rPr lang="en-US" dirty="0" smtClean="0"/>
              <a:t> be exploited?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Remember the last step in OAuth Authorization Code Grant: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POST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/token HTTP/1.1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Host: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code=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Most AS implementations will stop our attack right here :-/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49617" y="3293687"/>
            <a:ext cx="3434158" cy="1411591"/>
            <a:chOff x="9244948" y="967727"/>
            <a:chExt cx="3434158" cy="1411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246249" y="1357782"/>
              <a:ext cx="2432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70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</a:t>
            </a:r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=code&amp;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</a:t>
            </a:r>
            <a:r>
              <a:rPr lang="en-US" dirty="0" smtClean="0"/>
              <a:t>try change response type to token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/>
              <a:t>If the client is configured to support implicit grant, </a:t>
            </a:r>
          </a:p>
          <a:p>
            <a:pPr marL="0" indent="0">
              <a:buNone/>
            </a:pPr>
            <a:r>
              <a:rPr lang="en-US" sz="2400" dirty="0" smtClean="0"/>
              <a:t>we get a: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HTTP 302 Redirect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Location: https://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callback#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sz="24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Explosion 1 4"/>
          <p:cNvSpPr/>
          <p:nvPr/>
        </p:nvSpPr>
        <p:spPr>
          <a:xfrm rot="396900">
            <a:off x="8592167" y="406296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Win!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9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</a:t>
            </a:r>
            <a:r>
              <a:rPr lang="en-US" dirty="0" smtClean="0"/>
              <a:t>it’s not always </a:t>
            </a:r>
            <a:r>
              <a:rPr lang="en-US" b="1" dirty="0" smtClean="0"/>
              <a:t>that</a:t>
            </a:r>
            <a:r>
              <a:rPr lang="en-US" dirty="0" smtClean="0"/>
              <a:t> easy.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Most AS implementations will not even send a token to a location that is not part of the client’s list of allowed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5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</a:t>
            </a:r>
            <a:r>
              <a:rPr lang="en-US" dirty="0" smtClean="0">
                <a:solidFill>
                  <a:schemeClr val="bg1"/>
                </a:solidFill>
              </a:rPr>
              <a:t>It is very common for developers to use wildcards in registered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developers like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developers like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/foo/bar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is the industry-standard protocol of</a:t>
            </a:r>
            <a:r>
              <a:rPr lang="mr-IN" dirty="0" smtClean="0"/>
              <a:t>…</a:t>
            </a:r>
            <a:r>
              <a:rPr lang="en-US" dirty="0" smtClean="0"/>
              <a:t> well, doing just that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38670" y="5280338"/>
            <a:ext cx="1893195" cy="25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67" y="2846702"/>
            <a:ext cx="22860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Possible </a:t>
            </a:r>
            <a:r>
              <a:rPr lang="en-US" dirty="0" smtClean="0"/>
              <a:t>bypass? developers like to </a:t>
            </a:r>
            <a:r>
              <a:rPr lang="en-US" dirty="0" smtClean="0"/>
              <a:t>use </a:t>
            </a:r>
            <a:r>
              <a:rPr lang="en-US" b="1" dirty="0" smtClean="0"/>
              <a:t>wildcards</a:t>
            </a:r>
            <a:r>
              <a:rPr lang="en-US" dirty="0" smtClean="0"/>
              <a:t> in registered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r>
              <a:rPr lang="en-US" dirty="0" smtClean="0"/>
              <a:t>: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/authorize?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subdomain.tfg.com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/foo/bar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0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possible vectors does this open up?</a:t>
            </a:r>
          </a:p>
          <a:p>
            <a:endParaRPr lang="en-US" dirty="0"/>
          </a:p>
          <a:p>
            <a:r>
              <a:rPr lang="en-US" dirty="0" smtClean="0"/>
              <a:t>Redirect to a location that’s vulnerable to XSS</a:t>
            </a:r>
          </a:p>
          <a:p>
            <a:endParaRPr lang="en-US" dirty="0"/>
          </a:p>
          <a:p>
            <a:r>
              <a:rPr lang="en-US" dirty="0" smtClean="0"/>
              <a:t>Redirect to a location that allows embedding external resources and leaking the code via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Referrer</a:t>
            </a:r>
            <a:r>
              <a:rPr lang="en-US" dirty="0" smtClean="0"/>
              <a:t> </a:t>
            </a:r>
            <a:r>
              <a:rPr lang="en-US" dirty="0" smtClean="0"/>
              <a:t>header (got google analytics?)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Redirect into a location that redirects to another location </a:t>
            </a:r>
            <a:br>
              <a:rPr lang="en-US" dirty="0" smtClean="0"/>
            </a:br>
            <a:r>
              <a:rPr lang="en-US" dirty="0" smtClean="0"/>
              <a:t>(redirect inception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5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59219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 example of </a:t>
            </a:r>
            <a:r>
              <a:rPr lang="en-US" dirty="0" smtClean="0"/>
              <a:t>a redirect inception exploit: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/callback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27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669438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token&amp;redirect_uri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7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5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example of a redirect inception exploit: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eyJhbGci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4730">
            <a:off x="1769790" y="4550413"/>
            <a:ext cx="8652420" cy="13383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Explosion 1 4"/>
          <p:cNvSpPr/>
          <p:nvPr/>
        </p:nvSpPr>
        <p:spPr>
          <a:xfrm rot="396900">
            <a:off x="8298869" y="539214"/>
            <a:ext cx="3414528" cy="3414528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Yet Another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34" y="1825624"/>
            <a:ext cx="8073717" cy="4761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0234" y="5618391"/>
            <a:ext cx="8073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SIMPLY ALLOW IMPLICIT?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0234" y="1994832"/>
            <a:ext cx="8073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WHAT IF ONE DOES NOT</a:t>
            </a:r>
            <a:endParaRPr lang="en-US" sz="48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UAA Dashboard for example will not let </a:t>
            </a:r>
            <a:r>
              <a:rPr lang="en-US" dirty="0" smtClean="0"/>
              <a:t>you use </a:t>
            </a:r>
            <a:r>
              <a:rPr lang="en-US" dirty="0" smtClean="0"/>
              <a:t>implicit with any </a:t>
            </a:r>
            <a:br>
              <a:rPr lang="en-US" dirty="0" smtClean="0"/>
            </a:br>
            <a:r>
              <a:rPr lang="en-US" dirty="0" smtClean="0"/>
              <a:t>other grant type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4052066" y="2760823"/>
            <a:ext cx="5478845" cy="38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Introducing </a:t>
            </a:r>
            <a:r>
              <a:rPr lang="en-US" dirty="0" smtClean="0"/>
              <a:t>the </a:t>
            </a:r>
            <a:r>
              <a:rPr lang="en-US" b="1" dirty="0" smtClean="0"/>
              <a:t>OpenID Connect (OIDC) </a:t>
            </a:r>
            <a:r>
              <a:rPr lang="en-US" dirty="0" smtClean="0"/>
              <a:t>specification</a:t>
            </a:r>
          </a:p>
          <a:p>
            <a:endParaRPr lang="en-US" dirty="0"/>
          </a:p>
          <a:p>
            <a:r>
              <a:rPr lang="en-US" dirty="0" smtClean="0"/>
              <a:t>It’s an authentication framework built on top of OAuth</a:t>
            </a:r>
          </a:p>
          <a:p>
            <a:endParaRPr lang="en-US" dirty="0" smtClean="0"/>
          </a:p>
          <a:p>
            <a:r>
              <a:rPr lang="en-US" dirty="0" smtClean="0"/>
              <a:t>It defines a new grant type called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which is a just a token that encodes information about the user, no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scope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83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=code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OAuth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</a:t>
            </a:r>
            <a:r>
              <a:rPr lang="en-US" dirty="0" smtClean="0"/>
              <a:t>“actors”: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b="1" dirty="0" smtClean="0"/>
              <a:t>Resource Owner </a:t>
            </a:r>
            <a:r>
              <a:rPr lang="mr-IN" dirty="0" smtClean="0"/>
              <a:t>–</a:t>
            </a:r>
            <a:r>
              <a:rPr lang="en-US" dirty="0" smtClean="0"/>
              <a:t> the entity that owns the protected resource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application that wants access to the protected resource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Resource Server </a:t>
            </a:r>
            <a:r>
              <a:rPr lang="mr-IN" dirty="0" smtClean="0"/>
              <a:t>–</a:t>
            </a:r>
            <a:r>
              <a:rPr lang="en-US" dirty="0" smtClean="0"/>
              <a:t> the server that hosts the protected resource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Server </a:t>
            </a:r>
            <a:r>
              <a:rPr lang="mr-IN" dirty="0" smtClean="0"/>
              <a:t>–</a:t>
            </a:r>
            <a:r>
              <a:rPr lang="en-US" dirty="0" smtClean="0"/>
              <a:t> the server that governs the access to the protected resource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facebook.com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authorize?client_id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attacker.com&amp;grant_type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code+id_token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5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tfg.com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logout?return_to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Classic OAuth Grants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attacker.com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#code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=aJz42eF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eyJhsx</a:t>
            </a:r>
            <a:r>
              <a:rPr lang="mr-IN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is </a:t>
            </a:r>
            <a:r>
              <a:rPr lang="en-US" b="1" dirty="0" smtClean="0"/>
              <a:t>usually</a:t>
            </a:r>
            <a:r>
              <a:rPr lang="en-US" dirty="0" smtClean="0"/>
              <a:t> useless (depends on the application)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code could be valuable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(we recently discovered how, can’t tell you yet)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xplosion 1 3"/>
          <p:cNvSpPr/>
          <p:nvPr/>
        </p:nvSpPr>
        <p:spPr>
          <a:xfrm rot="396900">
            <a:off x="8157489" y="3200070"/>
            <a:ext cx="3469633" cy="3469633"/>
          </a:xfrm>
          <a:prstGeom prst="irregularSeal1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MEGA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Win</a:t>
            </a:r>
            <a:r>
              <a:rPr lang="en-US" sz="3600" dirty="0" smtClean="0">
                <a:solidFill>
                  <a:schemeClr val="tx1"/>
                </a:solidFill>
              </a:rPr>
              <a:t>!!!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3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No clients with multiple grant types</a:t>
            </a:r>
          </a:p>
          <a:p>
            <a:endParaRPr lang="en-US" dirty="0" smtClean="0"/>
          </a:p>
          <a:p>
            <a:r>
              <a:rPr lang="en-US" dirty="0" smtClean="0"/>
              <a:t>No monkey business when it comes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possible destroy fragments on internal redirects: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 302 Redirect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Location: /home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#_=_</a:t>
            </a:r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5735783" y="4509386"/>
            <a:ext cx="5525252" cy="2078025"/>
            <a:chOff x="5735783" y="4509386"/>
            <a:chExt cx="5525252" cy="20780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0835" y="4509386"/>
              <a:ext cx="2870200" cy="2078025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stCxn id="4" idx="1"/>
            </p:cNvCxnSpPr>
            <p:nvPr/>
          </p:nvCxnSpPr>
          <p:spPr>
            <a:xfrm flipH="1">
              <a:off x="5735783" y="5548399"/>
              <a:ext cx="2655052" cy="10425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5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 Against this Dark </a:t>
            </a:r>
            <a:r>
              <a:rPr lang="en-US" dirty="0" smtClean="0"/>
              <a:t>Art </a:t>
            </a:r>
            <a:r>
              <a:rPr lang="mr-IN" dirty="0" smtClean="0"/>
              <a:t>–</a:t>
            </a:r>
            <a:r>
              <a:rPr lang="en-US" dirty="0" smtClean="0"/>
              <a:t>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Strongly generate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client_secret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dirty="0" smtClean="0"/>
              <a:t>Use OAuth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dirty="0" smtClean="0"/>
              <a:t> </a:t>
            </a:r>
            <a:r>
              <a:rPr lang="en-US" dirty="0" smtClean="0"/>
              <a:t>tokens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00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5379" y="2906155"/>
            <a:ext cx="8911673" cy="2031325"/>
            <a:chOff x="2665379" y="2110075"/>
            <a:chExt cx="8911673" cy="2031325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110075"/>
              <a:ext cx="877275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code&amp;scope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3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164734" y="3831029"/>
            <a:ext cx="7238747" cy="2075717"/>
            <a:chOff x="3462038" y="1640595"/>
            <a:chExt cx="7238747" cy="2075717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791928">
              <a:off x="3581285" y="2238984"/>
              <a:ext cx="7000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=code&amp;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scope=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tfg.io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/callback&amp;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29341" t="16395" r="31844" b="13972"/>
          <a:stretch/>
        </p:blipFill>
        <p:spPr>
          <a:xfrm>
            <a:off x="3274291" y="2068165"/>
            <a:ext cx="2689781" cy="2803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3075025" y="3798492"/>
            <a:ext cx="7252724" cy="2146821"/>
            <a:chOff x="3448061" y="1640595"/>
            <a:chExt cx="7252724" cy="2146821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462038" y="1640595"/>
              <a:ext cx="7238747" cy="1693278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791928">
              <a:off x="3448061" y="1756091"/>
              <a:ext cx="70002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https://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7932" y="2299940"/>
            <a:ext cx="7000250" cy="1909481"/>
            <a:chOff x="3212406" y="-268886"/>
            <a:chExt cx="7000250" cy="1909481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39837">
              <a:off x="3212406" y="-268886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65601" y="3303157"/>
            <a:ext cx="7291976" cy="3185269"/>
            <a:chOff x="1982374" y="-231638"/>
            <a:chExt cx="7291976" cy="3185269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82374" y="1476303"/>
              <a:ext cx="729197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POST 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/token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code=ab1Yz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client_secret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grant_type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authorization_code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244948" y="967727"/>
            <a:ext cx="2947052" cy="1411591"/>
            <a:chOff x="9244948" y="967727"/>
            <a:chExt cx="2947052" cy="141159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4948" y="967727"/>
              <a:ext cx="1322263" cy="141159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246250" y="1357782"/>
              <a:ext cx="194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 validation</a:t>
              </a:r>
              <a:r>
                <a:rPr lang="mr-IN" dirty="0" smtClean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Code Grant with State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885" y="5315305"/>
            <a:ext cx="868915" cy="868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439010" y="2292473"/>
            <a:ext cx="7000250" cy="1916948"/>
            <a:chOff x="3213484" y="-276353"/>
            <a:chExt cx="7000250" cy="1916948"/>
          </a:xfrm>
        </p:grpSpPr>
        <p:cxnSp>
          <p:nvCxnSpPr>
            <p:cNvPr id="27" name="Straight Arrow Connector 26"/>
            <p:cNvCxnSpPr>
              <a:stCxn id="5" idx="3"/>
            </p:cNvCxnSpPr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20422566">
              <a:off x="3213484" y="-276353"/>
              <a:ext cx="70002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</a:t>
              </a:r>
              <a:r>
                <a:rPr lang="is-IS" dirty="0" smtClean="0"/>
                <a:t> </a:t>
              </a:r>
              <a:r>
                <a:rPr lang="is-IS" dirty="0"/>
                <a:t>  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callback?code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=ab1Yz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&amp;state=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6a0e5172…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Cookie:</a:t>
              </a:r>
              <a:r>
                <a:rPr lang="en-US" b="1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JSESSIONID=f1eabc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 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8204" y="3303157"/>
            <a:ext cx="7291976" cy="2446559"/>
            <a:chOff x="2234977" y="-231638"/>
            <a:chExt cx="7291976" cy="244655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7291487" y="-231638"/>
              <a:ext cx="844628" cy="193823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34977" y="1291591"/>
              <a:ext cx="72919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HTTP/1.1 200 OK</a:t>
              </a:r>
            </a:p>
            <a:p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{"access_token":"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eyJhbGci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","scope":"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",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}</a:t>
              </a:r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71548" y="2536092"/>
            <a:ext cx="7021517" cy="1670684"/>
            <a:chOff x="3462038" y="-30089"/>
            <a:chExt cx="7021517" cy="1670684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3462038" y="-30089"/>
              <a:ext cx="4825434" cy="1670684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0424489">
              <a:off x="3765096" y="407044"/>
              <a:ext cx="6718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HTTP/1.1 302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 /home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Set-Cookie: 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JSESSIONID=b1aef4</a:t>
              </a:r>
              <a:r>
                <a:rPr lang="mr-IN" b="1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endParaRPr lang="en-US" b="1" dirty="0" smtClean="0">
                <a:latin typeface="Consolas" charset="0"/>
                <a:ea typeface="Consolas" charset="0"/>
                <a:cs typeface="Consolas" charset="0"/>
              </a:endParaRPr>
            </a:p>
            <a:p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55976" y="2909120"/>
            <a:ext cx="4238346" cy="3820892"/>
            <a:chOff x="6355976" y="2909120"/>
            <a:chExt cx="4238346" cy="3820892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6355976" y="3863788"/>
              <a:ext cx="1470212" cy="5647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xplosion 1 6"/>
            <p:cNvSpPr/>
            <p:nvPr/>
          </p:nvSpPr>
          <p:spPr>
            <a:xfrm>
              <a:off x="6773430" y="2909120"/>
              <a:ext cx="3820892" cy="3820892"/>
            </a:xfrm>
            <a:prstGeom prst="irregularSeal1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MAKE SURE YOU REPLACE THIS COOKIE!!!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Token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two main flavors of access token in OAuth: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Opaque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err="1" smtClean="0"/>
              <a:t>Stateful</a:t>
            </a:r>
            <a:endParaRPr lang="en-US" dirty="0" smtClean="0"/>
          </a:p>
          <a:p>
            <a:pPr lvl="1"/>
            <a:r>
              <a:rPr lang="en-US" dirty="0" smtClean="0"/>
              <a:t>long unpredictable string quite similar to a session identifier</a:t>
            </a:r>
          </a:p>
          <a:p>
            <a:endParaRPr lang="en-US" b="1" dirty="0"/>
          </a:p>
          <a:p>
            <a:r>
              <a:rPr lang="en-US" b="1" dirty="0" smtClean="0"/>
              <a:t>JSON Web Token (JWT)</a:t>
            </a:r>
            <a:endParaRPr lang="en-US" dirty="0"/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A signed JSON string that a list of claims about the user</a:t>
            </a:r>
          </a:p>
          <a:p>
            <a:pPr lvl="1"/>
            <a:r>
              <a:rPr lang="en-US" dirty="0" smtClean="0"/>
              <a:t>Also used in </a:t>
            </a:r>
            <a:r>
              <a:rPr lang="en-US" dirty="0" err="1" smtClean="0"/>
              <a:t>openid’s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id_token</a:t>
            </a:r>
            <a:r>
              <a:rPr lang="en-US" dirty="0" smtClean="0"/>
              <a:t> grant</a:t>
            </a:r>
          </a:p>
        </p:txBody>
      </p:sp>
    </p:spTree>
    <p:extLst>
      <p:ext uri="{BB962C8B-B14F-4D97-AF65-F5344CB8AC3E}">
        <p14:creationId xmlns:p14="http://schemas.microsoft.com/office/powerpoint/2010/main" val="783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69043" y="778042"/>
            <a:ext cx="2351807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Server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456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Authorization Server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9043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Client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81075" y="778042"/>
            <a:ext cx="2329796" cy="8061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Resource Owner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32058 0.6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3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0013 0.680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339 0.4875 " pathEditMode="relative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30117 0.6821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3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16" grpId="1" animBg="1"/>
      <p:bldP spid="1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.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</a:p>
        </p:txBody>
      </p:sp>
    </p:spTree>
    <p:extLst>
      <p:ext uri="{BB962C8B-B14F-4D97-AF65-F5344CB8AC3E}">
        <p14:creationId xmlns:p14="http://schemas.microsoft.com/office/powerpoint/2010/main" val="2347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(JWT)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yJhbGciOiJSUzI1NiIsImtpZCI6ImxlZ2FjeS10b2tlbi1rZXkiLCJ0eXAiOiJKV1QifQ.eyJqdGkiOiI1YTZjZmFkYTNkODc0ZmE1YmZhMmQ1NjY5Mjc1ZWViZSIsInN1YiI6ImFkbWluIiwic2NvcGUiOlsiY2xpZW50cy5yZWFkIiwiem9uZXMuYmUzOGNlZjAtNTlkYy00MGVhLWE5YTYtZTc1YTk5MTkxYTM1LmFkbWluIiwiY2xpZW50cy5zZWNyZXQiLCJpZHBzLndyaXRlIiwidWFhLnJlc291cmNlIiwic2NpbS5pbnZpdGUiLCJzcHMud3JpdGUiLCJvYXV0aC5sb2dpbiIsImNsaWVudHMuYWRtaW4iLCJ1YWEuYWRtaW4iLCJzY2ltLnJlYWQiLCJzcHMucmVhZCIsImNsaWVudHMud3JpdGUiLCJpZHBzLnJlYWQiLCJzY2ltLndyaXRlIl0sImNsaWVudF9pZCI6ImFkbWluIiwiY2lkIjoiYWRtaW4iLCJhenAiOiJhZG1pbiIsImdyYW50X3R5cGUiOiJjbGllbnRfY3JlZGVudGlhbHMiLCJyZXZfc2lnIjoiNTJlNDQ3ZjEiLCJpYXQiOjE1MDg4NTY4MzksImV4cCI6MTUwODkwMDAzOSwiaXNzIjoiaHR0cHM6Ly9pZHAucHJlZGl4LXVhYS5ydW4uYXdzLXVzdzAyLXByLmljZS5wcmVkaXguaW8vb2F1dGgvdG9rZW4iLCJ6aWQiOiJiZTM4Y2VmMC01OWRjLTQwZWEtYTlhNi1lNzVhOTkxOTFhMzUiLCJhdWQiOlsic2NpbSIsInpvbmVzLmJlMzhjZWYwLTU5ZGMtNDBlYS1hOWE2LWU3NWE5OTE5MWEzNSIsImNsaWVudHMiLCJ1YWEiLCJzcHMiLCJhZG1pbiIsIm9hdXRoIiwiaWRwcyJdfQ</a:t>
            </a:r>
            <a:r>
              <a:rPr lang="en-US" sz="51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5100" b="1" dirty="0" smtClean="0">
                <a:latin typeface="Consolas" charset="0"/>
                <a:ea typeface="Consolas" charset="0"/>
                <a:cs typeface="Consolas" charset="0"/>
              </a:rPr>
              <a:t>JaAp9-APfQNTUIQV1Dq8qJ2VtNrT3Yi1CEir18z0zW7s0xV5HEFo6qZalMy5HRI0Zso5n7i9OhYDHE_FrXQB6WzfornlilZlhQrnqkhgx9RqGh3Cc_hCBFrvq21ca6FTNRiHdAstHt715aq8DeJu5W_2xnPXS-EK0z8hz1HC35jZTW15lsKp1YFPS53HHEJT4wPNJrxviHLdBlBM6ZDIU23wPzWjMJCL8e8Qj3vHNafPeOwHO14h4Ea-C9c_l95wdJ93vyqDL3Yjro1B2Wa5-wGhpdS9l6QRiIZGm968cpIVEAf470RQObklRCNJUlzP92cj5dl05rFKVLZYfJUEwA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{"alg":"RS256",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”, "kid":"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"} 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"sub":"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"scope":[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":[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"origin":"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"email",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first_name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last_name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", etc.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1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JWT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mr-IN" dirty="0">
                <a:latin typeface="Consolas" charset="0"/>
                <a:ea typeface="Consolas" charset="0"/>
                <a:cs typeface="Consolas" charset="0"/>
              </a:rPr>
              <a:t>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jti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"69849823887b49e7918ce66196c428f3",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sub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"2fcee384-699e-44a3-8ac5-0b2e24235c6c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],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cid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>
                <a:latin typeface="Consolas" charset="0"/>
                <a:ea typeface="Consolas" charset="0"/>
                <a:cs typeface="Consolas" charset="0"/>
              </a:rPr>
              <a:t>tfg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authorization_code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"2fcee384-699e-44a3-8ac5-0b2e24235c6c",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uaa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user_name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eran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email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eran@ge.com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iat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1509501670,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1509544870,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training-uaa-vancouver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.predix.io/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oauth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token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 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": [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tfg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",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mr-IN" dirty="0" err="1" smtClean="0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2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JWT Validation Flaws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Accepting null signing algorithm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"none"}</a:t>
            </a:r>
            <a:r>
              <a:rPr lang="en-US" dirty="0" smtClean="0"/>
              <a:t>) (L)</a:t>
            </a:r>
          </a:p>
          <a:p>
            <a:endParaRPr lang="en-US" dirty="0" smtClean="0"/>
          </a:p>
          <a:p>
            <a:r>
              <a:rPr lang="en-US" dirty="0" smtClean="0"/>
              <a:t>Mixing algorithms and keys (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alg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": "HS256"}</a:t>
            </a:r>
            <a:r>
              <a:rPr lang="en-US" dirty="0" smtClean="0"/>
              <a:t>)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Accepting expired tokens (L)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Mixing user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origin</a:t>
            </a:r>
            <a:r>
              <a:rPr lang="en-US" dirty="0" smtClean="0"/>
              <a:t>s (Y)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sing none-unique user identifiers (email, </a:t>
            </a:r>
            <a:r>
              <a:rPr lang="en-US" dirty="0" err="1" smtClean="0"/>
              <a:t>first_name</a:t>
            </a:r>
            <a:r>
              <a:rPr lang="en-US" dirty="0" smtClean="0"/>
              <a:t>, etc.) (Y)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Not validating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dirty="0" smtClean="0"/>
              <a:t> /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 scope </a:t>
            </a:r>
            <a:r>
              <a:rPr lang="en-US" dirty="0" smtClean="0"/>
              <a:t>claims </a:t>
            </a:r>
            <a:r>
              <a:rPr lang="en-US" dirty="0" smtClean="0"/>
              <a:t>(Y)</a:t>
            </a:r>
          </a:p>
          <a:p>
            <a:endParaRPr lang="en-US" dirty="0"/>
          </a:p>
          <a:p>
            <a:r>
              <a:rPr lang="en-US" dirty="0" smtClean="0"/>
              <a:t>Misinterpreting the token’s purpose!!! (Y)</a:t>
            </a:r>
          </a:p>
          <a:p>
            <a:endParaRPr lang="en-US" dirty="0" smtClean="0"/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</a:t>
            </a:r>
            <a:r>
              <a:rPr lang="en-US" dirty="0" err="1" smtClean="0"/>
              <a:t>Predix</a:t>
            </a:r>
            <a:r>
              <a:rPr lang="en-US" dirty="0" smtClean="0"/>
              <a:t> UAA for OAuth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79408" y="2319528"/>
            <a:ext cx="3267334" cy="18976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32" y="1547827"/>
            <a:ext cx="2329796" cy="378359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090" y="2817846"/>
            <a:ext cx="868915" cy="86891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910263" y="6256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89495" y="778042"/>
            <a:ext cx="0" cy="5773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0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Grant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22835" cy="4761787"/>
          </a:xfrm>
        </p:spPr>
        <p:txBody>
          <a:bodyPr>
            <a:normAutofit/>
          </a:bodyPr>
          <a:lstStyle/>
          <a:p>
            <a:r>
              <a:rPr lang="en-US" dirty="0" smtClean="0"/>
              <a:t>OAuth defines four main “grant types” </a:t>
            </a:r>
            <a:br>
              <a:rPr lang="en-US" dirty="0" smtClean="0"/>
            </a:br>
            <a:r>
              <a:rPr lang="en-US" dirty="0" smtClean="0"/>
              <a:t>(a </a:t>
            </a:r>
            <a:r>
              <a:rPr lang="en-US" dirty="0" smtClean="0"/>
              <a:t>grant type is just some </a:t>
            </a:r>
            <a:r>
              <a:rPr lang="en-US" dirty="0" smtClean="0"/>
              <a:t>way for </a:t>
            </a:r>
            <a:r>
              <a:rPr lang="en-US" b="1" dirty="0" smtClean="0"/>
              <a:t>client</a:t>
            </a:r>
            <a:r>
              <a:rPr lang="en-US" dirty="0" smtClean="0"/>
              <a:t> </a:t>
            </a:r>
            <a:r>
              <a:rPr lang="en-US" dirty="0" smtClean="0"/>
              <a:t>to obtain an </a:t>
            </a:r>
            <a:r>
              <a:rPr lang="en-US" b="1" dirty="0" smtClean="0"/>
              <a:t>access token</a:t>
            </a:r>
            <a:r>
              <a:rPr lang="en-US" dirty="0" smtClean="0"/>
              <a:t>):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Implicit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Authorization Code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Password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Client Credentials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Grant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86466" y="1825626"/>
            <a:ext cx="3267334" cy="14108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TweetFaceGram</a:t>
            </a:r>
            <a:r>
              <a:rPr lang="en-US" sz="2800" dirty="0" smtClean="0">
                <a:solidFill>
                  <a:sysClr val="windowText" lastClr="0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®</a:t>
            </a:r>
            <a:endParaRPr lang="en-US" sz="2800" dirty="0">
              <a:solidFill>
                <a:sysClr val="windowText" lastClr="00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8915"/>
            <a:ext cx="2329796" cy="3783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4885" y="5308048"/>
            <a:ext cx="868915" cy="86891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29632" y="2531061"/>
            <a:ext cx="4918470" cy="1126934"/>
            <a:chOff x="3167996" y="2531061"/>
            <a:chExt cx="4918470" cy="1126934"/>
          </a:xfrm>
        </p:grpSpPr>
        <p:cxnSp>
          <p:nvCxnSpPr>
            <p:cNvPr id="11" name="Straight Arrow Connector 10"/>
            <p:cNvCxnSpPr>
              <a:endCxn id="4" idx="1"/>
            </p:cNvCxnSpPr>
            <p:nvPr/>
          </p:nvCxnSpPr>
          <p:spPr>
            <a:xfrm flipV="1">
              <a:off x="3167996" y="2531061"/>
              <a:ext cx="4918470" cy="84037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21015110">
              <a:off x="4098044" y="3011664"/>
              <a:ext cx="23314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GET / HTTP/1.1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Host: 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endParaRPr lang="en-US" dirty="0" smtClean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08922" y="3341896"/>
            <a:ext cx="8911673" cy="1097096"/>
            <a:chOff x="2665379" y="2490305"/>
            <a:chExt cx="8911673" cy="1097096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665379" y="2490305"/>
              <a:ext cx="5335621" cy="97689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20982213">
              <a:off x="2804293" y="2664071"/>
              <a:ext cx="87727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HTTP 302 Redirect</a:t>
              </a:r>
            </a:p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Location:</a:t>
              </a:r>
              <a:r>
                <a:rPr lang="sk-SK" dirty="0"/>
                <a:t> </a:t>
              </a:r>
              <a:r>
                <a:rPr lang="sk-SK" dirty="0" err="1" smtClean="0">
                  <a:latin typeface="Consolas" charset="0"/>
                  <a:ea typeface="Consolas" charset="0"/>
                  <a:cs typeface="Consolas" charset="0"/>
                </a:rPr>
                <a:t>https</a:t>
              </a:r>
              <a:r>
                <a:rPr lang="sk-SK" dirty="0" smtClean="0">
                  <a:latin typeface="Consolas" charset="0"/>
                  <a:ea typeface="Consolas" charset="0"/>
                  <a:cs typeface="Consolas" charset="0"/>
                </a:rPr>
                <a:t>://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facebook.com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oauth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/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authorize?client_id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br>
                <a:rPr lang="en-US" dirty="0" smtClean="0">
                  <a:latin typeface="Consolas" charset="0"/>
                  <a:ea typeface="Consolas" charset="0"/>
                  <a:cs typeface="Consolas" charset="0"/>
                </a:rPr>
              </a:b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response_type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token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&amp;scope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mr-IN" dirty="0" smtClean="0">
                  <a:latin typeface="Consolas" charset="0"/>
                  <a:ea typeface="Consolas" charset="0"/>
                  <a:cs typeface="Consolas" charset="0"/>
                </a:rPr>
                <a:t>…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&amp;</a:t>
              </a:r>
              <a:r>
                <a:rPr lang="en-US" dirty="0" err="1" smtClean="0">
                  <a:latin typeface="Consolas" charset="0"/>
                  <a:ea typeface="Consolas" charset="0"/>
                  <a:cs typeface="Consolas" charset="0"/>
                </a:rPr>
                <a:t>redirect_uri</a:t>
              </a:r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https://</a:t>
              </a:r>
              <a:r>
                <a:rPr lang="en-US" b="1" dirty="0" err="1" smtClean="0">
                  <a:latin typeface="Consolas" charset="0"/>
                  <a:ea typeface="Consolas" charset="0"/>
                  <a:cs typeface="Consolas" charset="0"/>
                </a:rPr>
                <a:t>tfg.com</a:t>
              </a:r>
              <a:r>
                <a:rPr lang="en-US" b="1" dirty="0" smtClean="0">
                  <a:latin typeface="Consolas" charset="0"/>
                  <a:ea typeface="Consolas" charset="0"/>
                  <a:cs typeface="Consolas" charset="0"/>
                </a:rPr>
                <a:t>/callback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8697</TotalTime>
  <Words>1410</Words>
  <Application>Microsoft Macintosh PowerPoint</Application>
  <PresentationFormat>Widescreen</PresentationFormat>
  <Paragraphs>442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American Typewriter</vt:lpstr>
      <vt:lpstr>Calibri</vt:lpstr>
      <vt:lpstr>Calibri Light</vt:lpstr>
      <vt:lpstr>Consolas</vt:lpstr>
      <vt:lpstr>Impact</vt:lpstr>
      <vt:lpstr>Mangal</vt:lpstr>
      <vt:lpstr>Wingdings</vt:lpstr>
      <vt:lpstr>Arial</vt:lpstr>
      <vt:lpstr>Office Theme</vt:lpstr>
      <vt:lpstr>Securing Integration with UAA</vt:lpstr>
      <vt:lpstr>PowerPoint Presentation</vt:lpstr>
      <vt:lpstr>Optional Implementation Ideas</vt:lpstr>
      <vt:lpstr>OAuth</vt:lpstr>
      <vt:lpstr>How OAuth Works?</vt:lpstr>
      <vt:lpstr>PowerPoint Presentation</vt:lpstr>
      <vt:lpstr>PowerPoint Presentation</vt:lpstr>
      <vt:lpstr>OAuth Grant Types</vt:lpstr>
      <vt:lpstr>Implicit Grant</vt:lpstr>
      <vt:lpstr>Implicit Grant</vt:lpstr>
      <vt:lpstr>Implicit Grant</vt:lpstr>
      <vt:lpstr>Implicit Grant</vt:lpstr>
      <vt:lpstr>PowerPoint Presentation</vt:lpstr>
      <vt:lpstr>Implicit Grant</vt:lpstr>
      <vt:lpstr>Implicit Grant</vt:lpstr>
      <vt:lpstr>Implicit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Authorization Code Grant</vt:lpstr>
      <vt:lpstr>Password Grant</vt:lpstr>
      <vt:lpstr>Client Credentials Grant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Attacking Classic OAuth Grants</vt:lpstr>
      <vt:lpstr>Defense Against this Dark Art</vt:lpstr>
      <vt:lpstr>Defense Against this Dark Art – Cont’d</vt:lpstr>
      <vt:lpstr>Authorization Code Grant with State</vt:lpstr>
      <vt:lpstr>Authorization Code Grant with State</vt:lpstr>
      <vt:lpstr>Authorization Code Grant with State</vt:lpstr>
      <vt:lpstr>Authorization Code Grant with State</vt:lpstr>
      <vt:lpstr>Access Token Types</vt:lpstr>
      <vt:lpstr>JSON Web Tokens (JWT)</vt:lpstr>
      <vt:lpstr>JSON Web Tokens (JWT)</vt:lpstr>
      <vt:lpstr>JSON Web Tokens (JWT)</vt:lpstr>
      <vt:lpstr>JSON Web Tokens (JWT)</vt:lpstr>
      <vt:lpstr>JSON Web Tokens</vt:lpstr>
      <vt:lpstr>Example JWT</vt:lpstr>
      <vt:lpstr>Common JWT Validation Flaws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Shmuely, Eran (GE Digital)</dc:creator>
  <cp:lastModifiedBy>Shmuely, Eran (GE Digital)</cp:lastModifiedBy>
  <cp:revision>118</cp:revision>
  <dcterms:created xsi:type="dcterms:W3CDTF">2017-10-22T14:12:18Z</dcterms:created>
  <dcterms:modified xsi:type="dcterms:W3CDTF">2017-11-01T02:05:22Z</dcterms:modified>
</cp:coreProperties>
</file>